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277" userDrawn="1">
          <p15:clr>
            <a:srgbClr val="A4A3A4"/>
          </p15:clr>
        </p15:guide>
        <p15:guide id="3" pos="3458" userDrawn="1">
          <p15:clr>
            <a:srgbClr val="A4A3A4"/>
          </p15:clr>
        </p15:guide>
        <p15:guide id="4" orient="horz" pos="158" userDrawn="1">
          <p15:clr>
            <a:srgbClr val="A4A3A4"/>
          </p15:clr>
        </p15:guide>
        <p15:guide id="5" orient="horz" pos="4604" userDrawn="1">
          <p15:clr>
            <a:srgbClr val="A4A3A4"/>
          </p15:clr>
        </p15:guide>
        <p15:guide id="6" pos="6588" userDrawn="1">
          <p15:clr>
            <a:srgbClr val="A4A3A4"/>
          </p15:clr>
        </p15:guide>
        <p15:guide id="7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626" y="78"/>
      </p:cViewPr>
      <p:guideLst>
        <p:guide orient="horz" pos="2381"/>
        <p:guide pos="3277"/>
        <p:guide pos="3458"/>
        <p:guide orient="horz" pos="158"/>
        <p:guide orient="horz" pos="4604"/>
        <p:guide pos="6588"/>
        <p:guide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6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65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88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41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4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74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58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055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09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477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05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F7D797-D005-479F-8E99-B505A6E651FA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FF483B-D266-4D95-85B8-17CBD475E8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8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4A02E35-D91B-B324-97FE-6087DE755922}"/>
              </a:ext>
            </a:extLst>
          </p:cNvPr>
          <p:cNvSpPr txBox="1"/>
          <p:nvPr/>
        </p:nvSpPr>
        <p:spPr>
          <a:xfrm>
            <a:off x="233363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アプリ起動</a:t>
            </a:r>
          </a:p>
        </p:txBody>
      </p:sp>
      <p:pic>
        <p:nvPicPr>
          <p:cNvPr id="4" name="図 3" descr="グラフィカル ユーザー インターフェイス, Web サイト&#10;&#10;AI 生成コンテンツは誤りを含む可能性があります。">
            <a:extLst>
              <a:ext uri="{FF2B5EF4-FFF2-40B4-BE49-F238E27FC236}">
                <a16:creationId xmlns:a16="http://schemas.microsoft.com/office/drawing/2014/main" id="{9E4E79BA-9FE4-5695-1B35-96DE23CB9A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019" y="863599"/>
            <a:ext cx="863601" cy="812801"/>
          </a:xfrm>
          <a:prstGeom prst="rect">
            <a:avLst/>
          </a:prstGeom>
        </p:spPr>
      </p:pic>
      <p:pic>
        <p:nvPicPr>
          <p:cNvPr id="6" name="図 5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4CA062C0-A824-7719-8863-3994797423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0056" y="1269999"/>
            <a:ext cx="3742182" cy="14256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54F210D3-A5D4-F88F-570C-DF73A481D2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8938" y="2147366"/>
            <a:ext cx="2783300" cy="15864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315223B0-D42E-8B7F-887F-0833825940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7872" y="1018139"/>
            <a:ext cx="1404366" cy="503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2059567-5ACF-ED16-7F16-3D2EE003C50E}"/>
              </a:ext>
            </a:extLst>
          </p:cNvPr>
          <p:cNvSpPr txBox="1"/>
          <p:nvPr/>
        </p:nvSpPr>
        <p:spPr>
          <a:xfrm>
            <a:off x="233363" y="1812107"/>
            <a:ext cx="1126912" cy="18466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アプリ起動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2F2683D-2080-C42C-052D-83386BACE285}"/>
              </a:ext>
            </a:extLst>
          </p:cNvPr>
          <p:cNvSpPr txBox="1"/>
          <p:nvPr/>
        </p:nvSpPr>
        <p:spPr>
          <a:xfrm>
            <a:off x="1460056" y="799876"/>
            <a:ext cx="3258905" cy="18466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200" dirty="0"/>
              <a:t>アカウント保護が表示された場合は、</a:t>
            </a:r>
            <a:r>
              <a:rPr kumimoji="1" lang="en-US" altLang="ja-JP" sz="1200" dirty="0"/>
              <a:t>[</a:t>
            </a:r>
            <a:r>
              <a:rPr kumimoji="1" lang="ja-JP" altLang="en-US" sz="1200" dirty="0"/>
              <a:t>次回確認する</a:t>
            </a:r>
            <a:r>
              <a:rPr kumimoji="1" lang="en-US" altLang="ja-JP" sz="1200" dirty="0"/>
              <a:t>]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6F97E9E-A4AD-D1BD-239D-347E094F0447}"/>
              </a:ext>
            </a:extLst>
          </p:cNvPr>
          <p:cNvSpPr/>
          <p:nvPr/>
        </p:nvSpPr>
        <p:spPr>
          <a:xfrm>
            <a:off x="3820113" y="1080311"/>
            <a:ext cx="799512" cy="39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759F483-0F70-1FE2-73C6-0F402C88C84A}"/>
              </a:ext>
            </a:extLst>
          </p:cNvPr>
          <p:cNvCxnSpPr>
            <a:cxnSpLocks/>
          </p:cNvCxnSpPr>
          <p:nvPr/>
        </p:nvCxnSpPr>
        <p:spPr>
          <a:xfrm flipV="1">
            <a:off x="2667000" y="1409700"/>
            <a:ext cx="1153113" cy="112159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F36C68D9-DA60-E08A-56D3-5650017B8CE2}"/>
              </a:ext>
            </a:extLst>
          </p:cNvPr>
          <p:cNvCxnSpPr>
            <a:cxnSpLocks/>
          </p:cNvCxnSpPr>
          <p:nvPr/>
        </p:nvCxnSpPr>
        <p:spPr>
          <a:xfrm flipH="1">
            <a:off x="4181475" y="1488522"/>
            <a:ext cx="267406" cy="1763489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846689E-581F-8049-AF34-0BF4BB610324}"/>
              </a:ext>
            </a:extLst>
          </p:cNvPr>
          <p:cNvSpPr/>
          <p:nvPr/>
        </p:nvSpPr>
        <p:spPr>
          <a:xfrm>
            <a:off x="2531634" y="3252011"/>
            <a:ext cx="2554715" cy="39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F262C79-C259-9BFB-BBCB-1EE0678C50F1}"/>
              </a:ext>
            </a:extLst>
          </p:cNvPr>
          <p:cNvSpPr txBox="1"/>
          <p:nvPr/>
        </p:nvSpPr>
        <p:spPr>
          <a:xfrm>
            <a:off x="233363" y="3779838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アプリ起動</a:t>
            </a:r>
          </a:p>
        </p:txBody>
      </p:sp>
      <p:pic>
        <p:nvPicPr>
          <p:cNvPr id="23" name="図 22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DD6488EA-24A5-EF2D-AE99-0DA3C77CE5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2" y="4271671"/>
            <a:ext cx="4968876" cy="27854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D1CE8BEC-E71B-57B6-B169-9AE7BC2F2BD1}"/>
              </a:ext>
            </a:extLst>
          </p:cNvPr>
          <p:cNvSpPr/>
          <p:nvPr/>
        </p:nvSpPr>
        <p:spPr>
          <a:xfrm>
            <a:off x="534793" y="6859047"/>
            <a:ext cx="398657" cy="19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CA0DD3B8-4612-2285-A44E-0AD3BB0EAE52}"/>
              </a:ext>
            </a:extLst>
          </p:cNvPr>
          <p:cNvSpPr/>
          <p:nvPr/>
        </p:nvSpPr>
        <p:spPr>
          <a:xfrm>
            <a:off x="233363" y="4850647"/>
            <a:ext cx="398657" cy="19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A3C14FA7-2466-C63B-5CF6-CAB876183808}"/>
              </a:ext>
            </a:extLst>
          </p:cNvPr>
          <p:cNvSpPr/>
          <p:nvPr/>
        </p:nvSpPr>
        <p:spPr>
          <a:xfrm>
            <a:off x="1460056" y="4359307"/>
            <a:ext cx="2473769" cy="2499740"/>
          </a:xfrm>
          <a:prstGeom prst="roundRect">
            <a:avLst>
              <a:gd name="adj" fmla="val 4902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42235E9E-461C-BDB6-2C12-92EFBB8BDE5F}"/>
              </a:ext>
            </a:extLst>
          </p:cNvPr>
          <p:cNvSpPr/>
          <p:nvPr/>
        </p:nvSpPr>
        <p:spPr>
          <a:xfrm>
            <a:off x="3970046" y="4772472"/>
            <a:ext cx="1190473" cy="49170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7713762-03BC-962D-A678-CC716D18DD09}"/>
              </a:ext>
            </a:extLst>
          </p:cNvPr>
          <p:cNvSpPr/>
          <p:nvPr/>
        </p:nvSpPr>
        <p:spPr>
          <a:xfrm>
            <a:off x="4213151" y="6479364"/>
            <a:ext cx="654124" cy="29761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A95228B-8433-F9F8-1AE7-E26C2CB61CF8}"/>
              </a:ext>
            </a:extLst>
          </p:cNvPr>
          <p:cNvSpPr txBox="1"/>
          <p:nvPr/>
        </p:nvSpPr>
        <p:spPr>
          <a:xfrm>
            <a:off x="2321037" y="5516844"/>
            <a:ext cx="751809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商品を選ぶ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D66A6CD-8E76-B81B-5062-EC0A2B7265E0}"/>
              </a:ext>
            </a:extLst>
          </p:cNvPr>
          <p:cNvSpPr txBox="1"/>
          <p:nvPr/>
        </p:nvSpPr>
        <p:spPr>
          <a:xfrm>
            <a:off x="4187776" y="4925993"/>
            <a:ext cx="755015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選んだ商品</a:t>
            </a: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C4A2BB9-9DC3-B53D-CCF5-E30E9CA159B6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534793" y="5048679"/>
            <a:ext cx="199329" cy="1810368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1ED6E4EC-787F-96F8-6EAC-E84D154DCD3E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32020" y="4925993"/>
            <a:ext cx="828035" cy="23670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1B22A986-1FF3-662B-214A-330E7E9E6AE3}"/>
              </a:ext>
            </a:extLst>
          </p:cNvPr>
          <p:cNvCxnSpPr>
            <a:cxnSpLocks/>
          </p:cNvCxnSpPr>
          <p:nvPr/>
        </p:nvCxnSpPr>
        <p:spPr>
          <a:xfrm>
            <a:off x="3405499" y="5031699"/>
            <a:ext cx="748515" cy="0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F4429552-A54F-5647-A0A1-3FAD6031B1A8}"/>
              </a:ext>
            </a:extLst>
          </p:cNvPr>
          <p:cNvCxnSpPr>
            <a:cxnSpLocks/>
          </p:cNvCxnSpPr>
          <p:nvPr/>
        </p:nvCxnSpPr>
        <p:spPr>
          <a:xfrm flipH="1">
            <a:off x="4689662" y="5264180"/>
            <a:ext cx="36221" cy="1190666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767C35C-B86E-54F8-5227-D23502B7C5DD}"/>
              </a:ext>
            </a:extLst>
          </p:cNvPr>
          <p:cNvSpPr txBox="1"/>
          <p:nvPr/>
        </p:nvSpPr>
        <p:spPr>
          <a:xfrm>
            <a:off x="5489576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計算の修正</a:t>
            </a:r>
            <a:r>
              <a:rPr kumimoji="1" lang="ja-JP" altLang="en-US" sz="1400" dirty="0">
                <a:latin typeface="+mj-lt"/>
                <a:ea typeface="+mj-ea"/>
              </a:rPr>
              <a:t>（計算中）</a:t>
            </a:r>
            <a:endParaRPr kumimoji="1" lang="ja-JP" altLang="en-US" sz="2000" dirty="0">
              <a:latin typeface="+mj-lt"/>
              <a:ea typeface="+mj-ea"/>
            </a:endParaRPr>
          </a:p>
        </p:txBody>
      </p:sp>
      <p:pic>
        <p:nvPicPr>
          <p:cNvPr id="46" name="図 45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1CACEF7C-FC5D-41D2-4B6D-79C01D64A2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9576" y="717187"/>
            <a:ext cx="1923440" cy="16093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図 49" descr="グラフィカル ユーザー インターフェイス, アプリケーション, Teams&#10;&#10;AI 生成コンテンツは誤りを含む可能性があります。">
            <a:extLst>
              <a:ext uri="{FF2B5EF4-FFF2-40B4-BE49-F238E27FC236}">
                <a16:creationId xmlns:a16="http://schemas.microsoft.com/office/drawing/2014/main" id="{B00405AC-57F9-5E58-6EC8-79E3CBF4D16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56367" y="750344"/>
            <a:ext cx="3402083" cy="21118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5C869569-0DB0-25FB-7574-78718A24C302}"/>
              </a:ext>
            </a:extLst>
          </p:cNvPr>
          <p:cNvSpPr/>
          <p:nvPr/>
        </p:nvSpPr>
        <p:spPr>
          <a:xfrm>
            <a:off x="5516329" y="1622748"/>
            <a:ext cx="695090" cy="22873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FDC8025A-83A6-51BE-12CC-F3BC77383360}"/>
              </a:ext>
            </a:extLst>
          </p:cNvPr>
          <p:cNvSpPr/>
          <p:nvPr/>
        </p:nvSpPr>
        <p:spPr>
          <a:xfrm>
            <a:off x="7083120" y="1191099"/>
            <a:ext cx="3243674" cy="56641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9BEB4525-2851-A063-FC7F-3C552A39DCD4}"/>
              </a:ext>
            </a:extLst>
          </p:cNvPr>
          <p:cNvSpPr/>
          <p:nvPr/>
        </p:nvSpPr>
        <p:spPr>
          <a:xfrm>
            <a:off x="8368995" y="2488493"/>
            <a:ext cx="803580" cy="37366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39C65C0-1D60-E605-91FB-36CA676E3ADC}"/>
              </a:ext>
            </a:extLst>
          </p:cNvPr>
          <p:cNvSpPr txBox="1"/>
          <p:nvPr/>
        </p:nvSpPr>
        <p:spPr>
          <a:xfrm>
            <a:off x="5574445" y="1953745"/>
            <a:ext cx="1457130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修正する商品をタップ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ACC94A3-DD14-B7A9-44DC-DBC8372DD2C8}"/>
              </a:ext>
            </a:extLst>
          </p:cNvPr>
          <p:cNvSpPr txBox="1"/>
          <p:nvPr/>
        </p:nvSpPr>
        <p:spPr>
          <a:xfrm>
            <a:off x="8959369" y="1286551"/>
            <a:ext cx="615553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数量変更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7A181FD-A178-3560-9638-5FE35E9DB118}"/>
              </a:ext>
            </a:extLst>
          </p:cNvPr>
          <p:cNvSpPr txBox="1"/>
          <p:nvPr/>
        </p:nvSpPr>
        <p:spPr>
          <a:xfrm>
            <a:off x="9077867" y="2269515"/>
            <a:ext cx="307777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削除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45D0F5D0-C30B-18A1-EBC0-791F447F895D}"/>
              </a:ext>
            </a:extLst>
          </p:cNvPr>
          <p:cNvSpPr/>
          <p:nvPr/>
        </p:nvSpPr>
        <p:spPr>
          <a:xfrm>
            <a:off x="9991725" y="712244"/>
            <a:ext cx="462210" cy="3483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543F5F5B-E92C-0AB5-BA08-D35A3DACA195}"/>
              </a:ext>
            </a:extLst>
          </p:cNvPr>
          <p:cNvCxnSpPr>
            <a:cxnSpLocks/>
          </p:cNvCxnSpPr>
          <p:nvPr/>
        </p:nvCxnSpPr>
        <p:spPr>
          <a:xfrm flipV="1">
            <a:off x="9599714" y="992063"/>
            <a:ext cx="392011" cy="167919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826197C-4658-FE93-100B-E3F663484349}"/>
              </a:ext>
            </a:extLst>
          </p:cNvPr>
          <p:cNvSpPr txBox="1"/>
          <p:nvPr/>
        </p:nvSpPr>
        <p:spPr>
          <a:xfrm>
            <a:off x="5489576" y="2918106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zh-TW" altLang="en-US" sz="2000" dirty="0">
                <a:latin typeface="+mj-lt"/>
                <a:ea typeface="+mj-ea"/>
              </a:rPr>
              <a:t>決済</a:t>
            </a:r>
            <a:r>
              <a:rPr kumimoji="1" lang="zh-TW" altLang="en-US" sz="1400" dirty="0">
                <a:latin typeface="+mj-lt"/>
                <a:ea typeface="+mj-ea"/>
              </a:rPr>
              <a:t>（決済手段選択）</a:t>
            </a:r>
          </a:p>
        </p:txBody>
      </p:sp>
      <p:pic>
        <p:nvPicPr>
          <p:cNvPr id="64" name="図 63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25BD5E68-6ADB-28A5-B0C2-11A734C3371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9575" y="3389886"/>
            <a:ext cx="3244850" cy="24044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0609157-B141-1A1D-264D-C9B0A7C0A1B8}"/>
              </a:ext>
            </a:extLst>
          </p:cNvPr>
          <p:cNvSpPr txBox="1"/>
          <p:nvPr/>
        </p:nvSpPr>
        <p:spPr>
          <a:xfrm>
            <a:off x="8805480" y="3389886"/>
            <a:ext cx="1681551" cy="387798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200" dirty="0">
                <a:latin typeface="+mj-lt"/>
                <a:ea typeface="+mj-ea"/>
              </a:rPr>
              <a:t>現金</a:t>
            </a:r>
            <a:endParaRPr kumimoji="1" lang="en-US" altLang="ja-JP" sz="1200" dirty="0">
              <a:latin typeface="+mj-lt"/>
              <a:ea typeface="+mj-ea"/>
            </a:endParaRPr>
          </a:p>
          <a:p>
            <a:r>
              <a:rPr kumimoji="1" lang="en-US" altLang="ja-JP" sz="1200" dirty="0"/>
              <a:t>[</a:t>
            </a:r>
            <a:r>
              <a:rPr kumimoji="1" lang="ja-JP" altLang="en-US" sz="1200" dirty="0"/>
              <a:t>現金</a:t>
            </a:r>
            <a:r>
              <a:rPr kumimoji="1" lang="en-US" altLang="ja-JP" sz="1200" dirty="0"/>
              <a:t>]</a:t>
            </a:r>
            <a:r>
              <a:rPr kumimoji="1" lang="ja-JP" altLang="en-US" sz="1200" dirty="0"/>
              <a:t>の金額をタップ。</a:t>
            </a:r>
          </a:p>
          <a:p>
            <a:r>
              <a:rPr kumimoji="1" lang="ja-JP" altLang="en-US" sz="1200" dirty="0"/>
              <a:t>おつり金額が表示され、</a:t>
            </a:r>
            <a:br>
              <a:rPr kumimoji="1" lang="en-US" altLang="ja-JP" sz="1200" dirty="0"/>
            </a:br>
            <a:r>
              <a:rPr kumimoji="1" lang="ja-JP" altLang="en-US" sz="1200" dirty="0"/>
              <a:t>レシートが発行されるので、</a:t>
            </a:r>
            <a:br>
              <a:rPr kumimoji="1" lang="en-US" altLang="ja-JP" sz="1200" dirty="0"/>
            </a:br>
            <a:r>
              <a:rPr kumimoji="1" lang="ja-JP" altLang="en-US" sz="1200" dirty="0"/>
              <a:t>授受。</a:t>
            </a:r>
          </a:p>
          <a:p>
            <a:endParaRPr kumimoji="1" lang="en-US" altLang="ja-JP" sz="1200" dirty="0"/>
          </a:p>
          <a:p>
            <a:r>
              <a:rPr kumimoji="1" lang="ja-JP" altLang="en-US" sz="1200" dirty="0">
                <a:latin typeface="+mj-lt"/>
                <a:ea typeface="+mj-ea"/>
              </a:rPr>
              <a:t>交通系</a:t>
            </a:r>
            <a:r>
              <a:rPr kumimoji="1" lang="en-US" altLang="ja-JP" sz="1200" dirty="0" err="1">
                <a:latin typeface="+mj-lt"/>
                <a:ea typeface="+mj-ea"/>
              </a:rPr>
              <a:t>IC,iD,QUICPay</a:t>
            </a:r>
            <a:endParaRPr kumimoji="1" lang="en-US" altLang="ja-JP" sz="1200" dirty="0">
              <a:latin typeface="+mj-lt"/>
              <a:ea typeface="+mj-ea"/>
            </a:endParaRPr>
          </a:p>
          <a:p>
            <a:r>
              <a:rPr kumimoji="1" lang="en-US" altLang="ja-JP" sz="1200" dirty="0"/>
              <a:t>[</a:t>
            </a:r>
            <a:r>
              <a:rPr kumimoji="1" lang="ja-JP" altLang="en-US" sz="1200" dirty="0"/>
              <a:t>電子マネー</a:t>
            </a:r>
            <a:r>
              <a:rPr kumimoji="1" lang="en-US" altLang="ja-JP" sz="1200" dirty="0"/>
              <a:t>]</a:t>
            </a:r>
            <a:r>
              <a:rPr kumimoji="1" lang="ja-JP" altLang="en-US" sz="1200" dirty="0"/>
              <a:t>をタップして、</a:t>
            </a:r>
            <a:br>
              <a:rPr kumimoji="1" lang="en-US" altLang="ja-JP" sz="1200" dirty="0"/>
            </a:br>
            <a:r>
              <a:rPr kumimoji="1" lang="ja-JP" altLang="en-US" sz="1200" dirty="0"/>
              <a:t>種類をタップ。</a:t>
            </a:r>
            <a:endParaRPr kumimoji="1" lang="en-US" altLang="ja-JP" sz="1200" dirty="0"/>
          </a:p>
          <a:p>
            <a:r>
              <a:rPr kumimoji="1" lang="ja-JP" altLang="en-US" sz="1200" dirty="0"/>
              <a:t>リーダーの青ランプが点灯</a:t>
            </a:r>
            <a:br>
              <a:rPr kumimoji="1" lang="en-US" altLang="ja-JP" sz="1200" dirty="0"/>
            </a:br>
            <a:r>
              <a:rPr kumimoji="1" lang="ja-JP" altLang="en-US" sz="1200" dirty="0"/>
              <a:t>したらタッチ。</a:t>
            </a:r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r>
              <a:rPr kumimoji="1" lang="ja-JP" altLang="en-US" sz="1200" dirty="0"/>
              <a:t>決済完了後にレシートが</a:t>
            </a:r>
            <a:br>
              <a:rPr kumimoji="1" lang="en-US" altLang="ja-JP" sz="1200" dirty="0"/>
            </a:br>
            <a:r>
              <a:rPr kumimoji="1" lang="ja-JP" altLang="en-US" sz="1200" dirty="0"/>
              <a:t>発行されるのでお渡し。</a:t>
            </a:r>
          </a:p>
          <a:p>
            <a:endParaRPr kumimoji="1" lang="ja-JP" altLang="en-US" sz="1200" dirty="0"/>
          </a:p>
        </p:txBody>
      </p:sp>
      <p:pic>
        <p:nvPicPr>
          <p:cNvPr id="67" name="図 66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9B76351D-7C89-BDBF-9F2A-584EABB04BA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05632" y="5264180"/>
            <a:ext cx="746850" cy="12630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9" name="図 68" descr="コンピューター関連の機械&#10;&#10;AI 生成コンテンツは誤りを含む可能性があります。">
            <a:extLst>
              <a:ext uri="{FF2B5EF4-FFF2-40B4-BE49-F238E27FC236}">
                <a16:creationId xmlns:a16="http://schemas.microsoft.com/office/drawing/2014/main" id="{AFAFE059-16CF-18CA-19B6-6A2A491835E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78323" y="5647529"/>
            <a:ext cx="1167932" cy="92607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F7FFE241-F6B2-1B62-5DDA-765960718911}"/>
              </a:ext>
            </a:extLst>
          </p:cNvPr>
          <p:cNvCxnSpPr>
            <a:cxnSpLocks/>
          </p:cNvCxnSpPr>
          <p:nvPr/>
        </p:nvCxnSpPr>
        <p:spPr>
          <a:xfrm flipH="1">
            <a:off x="9357220" y="5468254"/>
            <a:ext cx="242494" cy="281845"/>
          </a:xfrm>
          <a:prstGeom prst="line">
            <a:avLst/>
          </a:prstGeom>
          <a:ln w="28575">
            <a:solidFill>
              <a:srgbClr val="FFC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DFCC681-A039-867F-6368-26334E4FE33C}"/>
              </a:ext>
            </a:extLst>
          </p:cNvPr>
          <p:cNvSpPr txBox="1"/>
          <p:nvPr/>
        </p:nvSpPr>
        <p:spPr>
          <a:xfrm>
            <a:off x="5481564" y="5895710"/>
            <a:ext cx="2939907" cy="147732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200" dirty="0">
                <a:latin typeface="+mj-lt"/>
                <a:ea typeface="+mj-ea"/>
              </a:rPr>
              <a:t>クレジットカード</a:t>
            </a:r>
            <a:endParaRPr kumimoji="1" lang="en-US" altLang="ja-JP" sz="1200" dirty="0">
              <a:latin typeface="+mj-lt"/>
              <a:ea typeface="+mj-ea"/>
            </a:endParaRPr>
          </a:p>
          <a:p>
            <a:r>
              <a:rPr kumimoji="1" lang="ja-JP" altLang="en-US" sz="1200" dirty="0"/>
              <a:t>合計額が表示された状態でリーダー緑ランプが</a:t>
            </a:r>
            <a:br>
              <a:rPr kumimoji="1" lang="en-US" altLang="ja-JP" sz="1200" dirty="0"/>
            </a:br>
            <a:r>
              <a:rPr kumimoji="1" lang="ja-JP" altLang="en-US" sz="1200" dirty="0"/>
              <a:t>点灯したら決済。</a:t>
            </a:r>
          </a:p>
          <a:p>
            <a:r>
              <a:rPr kumimoji="1" lang="ja-JP" altLang="en-US" sz="1200" dirty="0"/>
              <a:t>カード挿入の場合は暗証番</a:t>
            </a:r>
            <a:br>
              <a:rPr kumimoji="1" lang="en-US" altLang="ja-JP" sz="1200" dirty="0"/>
            </a:br>
            <a:r>
              <a:rPr kumimoji="1" lang="ja-JP" altLang="en-US" sz="1200" dirty="0"/>
              <a:t>号入力が必要なので、端末</a:t>
            </a:r>
            <a:br>
              <a:rPr kumimoji="1" lang="en-US" altLang="ja-JP" sz="1200" dirty="0"/>
            </a:br>
            <a:r>
              <a:rPr kumimoji="1" lang="ja-JP" altLang="en-US" sz="1200" dirty="0"/>
              <a:t>を渡して入力してもらう。</a:t>
            </a:r>
          </a:p>
          <a:p>
            <a:r>
              <a:rPr kumimoji="1" lang="ja-JP" altLang="en-US" sz="1200" dirty="0"/>
              <a:t>決済完了後にレシートが発行</a:t>
            </a:r>
            <a:br>
              <a:rPr kumimoji="1" lang="en-US" altLang="ja-JP" sz="1200" dirty="0"/>
            </a:br>
            <a:r>
              <a:rPr kumimoji="1" lang="ja-JP" altLang="en-US" sz="1200" dirty="0"/>
              <a:t>されるのでお渡し。</a:t>
            </a:r>
          </a:p>
        </p:txBody>
      </p:sp>
      <p:pic>
        <p:nvPicPr>
          <p:cNvPr id="75" name="図 74" descr="机の上に置かれたゲーム機とリモ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7106D410-5E14-06D5-1D4B-E5818E5CC1A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0824" y="6378369"/>
            <a:ext cx="1156859" cy="92823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D98B0404-56AE-9A9C-DBD4-7AA6453413CC}"/>
              </a:ext>
            </a:extLst>
          </p:cNvPr>
          <p:cNvCxnSpPr>
            <a:cxnSpLocks/>
          </p:cNvCxnSpPr>
          <p:nvPr/>
        </p:nvCxnSpPr>
        <p:spPr>
          <a:xfrm flipH="1">
            <a:off x="7941814" y="6311938"/>
            <a:ext cx="292343" cy="181121"/>
          </a:xfrm>
          <a:prstGeom prst="line">
            <a:avLst/>
          </a:prstGeom>
          <a:ln w="28575">
            <a:solidFill>
              <a:srgbClr val="FFC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721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2AEC64-E946-63F1-0B8D-EB50FAA2C971}"/>
              </a:ext>
            </a:extLst>
          </p:cNvPr>
          <p:cNvSpPr txBox="1"/>
          <p:nvPr/>
        </p:nvSpPr>
        <p:spPr>
          <a:xfrm>
            <a:off x="5489576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レシート再発行</a:t>
            </a:r>
          </a:p>
        </p:txBody>
      </p:sp>
      <p:pic>
        <p:nvPicPr>
          <p:cNvPr id="6" name="図 5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A0A55BA0-814A-0520-9751-67B53D2C51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9576" y="731082"/>
            <a:ext cx="4968876" cy="28020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6A5ABDA-60A9-FBC5-C8D7-9A510C7B654E}"/>
              </a:ext>
            </a:extLst>
          </p:cNvPr>
          <p:cNvSpPr/>
          <p:nvPr/>
        </p:nvSpPr>
        <p:spPr>
          <a:xfrm>
            <a:off x="8791381" y="3335098"/>
            <a:ext cx="398657" cy="19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9C8E61E-6430-57B1-35AB-48754DE0AD5F}"/>
              </a:ext>
            </a:extLst>
          </p:cNvPr>
          <p:cNvSpPr/>
          <p:nvPr/>
        </p:nvSpPr>
        <p:spPr>
          <a:xfrm>
            <a:off x="5500245" y="1342435"/>
            <a:ext cx="1499044" cy="1992663"/>
          </a:xfrm>
          <a:prstGeom prst="roundRect">
            <a:avLst>
              <a:gd name="adj" fmla="val 4902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96A4EC8-5BD2-BBD3-E8B2-8FC226CD68CA}"/>
              </a:ext>
            </a:extLst>
          </p:cNvPr>
          <p:cNvSpPr txBox="1"/>
          <p:nvPr/>
        </p:nvSpPr>
        <p:spPr>
          <a:xfrm>
            <a:off x="5719974" y="2246433"/>
            <a:ext cx="1059585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処理対象を選ぶ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D678881-0EA0-2D32-C1C9-066E00DBA572}"/>
              </a:ext>
            </a:extLst>
          </p:cNvPr>
          <p:cNvCxnSpPr>
            <a:cxnSpLocks/>
          </p:cNvCxnSpPr>
          <p:nvPr/>
        </p:nvCxnSpPr>
        <p:spPr>
          <a:xfrm flipH="1" flipV="1">
            <a:off x="6999289" y="2818810"/>
            <a:ext cx="1792092" cy="591634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F94090EB-9CF3-E510-6DA1-F3F6575F5EE2}"/>
              </a:ext>
            </a:extLst>
          </p:cNvPr>
          <p:cNvSpPr/>
          <p:nvPr/>
        </p:nvSpPr>
        <p:spPr>
          <a:xfrm>
            <a:off x="9209088" y="1214843"/>
            <a:ext cx="561975" cy="2799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CE53580D-E18E-E0E0-7C0A-8B187581C28C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999289" y="1354839"/>
            <a:ext cx="2209799" cy="429967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EA2480E-0485-D5F3-B8BB-66E0CF23EF12}"/>
              </a:ext>
            </a:extLst>
          </p:cNvPr>
          <p:cNvSpPr txBox="1"/>
          <p:nvPr/>
        </p:nvSpPr>
        <p:spPr>
          <a:xfrm>
            <a:off x="233362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払い戻し</a:t>
            </a:r>
          </a:p>
        </p:txBody>
      </p:sp>
      <p:pic>
        <p:nvPicPr>
          <p:cNvPr id="18" name="図 17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ED3BE529-7D0F-5ED1-018B-7B2510AFC1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2" y="1909221"/>
            <a:ext cx="4968876" cy="28020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3CA548B-B72C-F154-4BEE-26CD3EF26F27}"/>
              </a:ext>
            </a:extLst>
          </p:cNvPr>
          <p:cNvSpPr/>
          <p:nvPr/>
        </p:nvSpPr>
        <p:spPr>
          <a:xfrm>
            <a:off x="3535167" y="4513237"/>
            <a:ext cx="398657" cy="19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53059D22-2CCB-404D-AC5E-D754EB90F9E3}"/>
              </a:ext>
            </a:extLst>
          </p:cNvPr>
          <p:cNvSpPr/>
          <p:nvPr/>
        </p:nvSpPr>
        <p:spPr>
          <a:xfrm>
            <a:off x="244031" y="2520574"/>
            <a:ext cx="1499044" cy="1992663"/>
          </a:xfrm>
          <a:prstGeom prst="roundRect">
            <a:avLst>
              <a:gd name="adj" fmla="val 4902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AD565A3-9875-1840-AA06-A834F19416F5}"/>
              </a:ext>
            </a:extLst>
          </p:cNvPr>
          <p:cNvCxnSpPr>
            <a:cxnSpLocks/>
          </p:cNvCxnSpPr>
          <p:nvPr/>
        </p:nvCxnSpPr>
        <p:spPr>
          <a:xfrm flipH="1" flipV="1">
            <a:off x="1743075" y="3996949"/>
            <a:ext cx="1792092" cy="591634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033E8976-6BD0-2A22-675E-7053FA3B6498}"/>
              </a:ext>
            </a:extLst>
          </p:cNvPr>
          <p:cNvSpPr/>
          <p:nvPr/>
        </p:nvSpPr>
        <p:spPr>
          <a:xfrm>
            <a:off x="2362199" y="2402872"/>
            <a:ext cx="561975" cy="2799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8D87728-4F5D-FA46-BF79-06E9E4B8C4AE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743075" y="2542868"/>
            <a:ext cx="619124" cy="262288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9A61436-45E5-2671-6356-F30D128DB91F}"/>
              </a:ext>
            </a:extLst>
          </p:cNvPr>
          <p:cNvSpPr txBox="1"/>
          <p:nvPr/>
        </p:nvSpPr>
        <p:spPr>
          <a:xfrm>
            <a:off x="463760" y="3424572"/>
            <a:ext cx="1059585" cy="184666"/>
          </a:xfrm>
          <a:prstGeom prst="rect">
            <a:avLst/>
          </a:prstGeom>
          <a:noFill/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  <a:latin typeface="+mj-lt"/>
                <a:ea typeface="+mj-ea"/>
              </a:rPr>
              <a:t>処理対象を選ぶ</a:t>
            </a:r>
          </a:p>
        </p:txBody>
      </p:sp>
      <p:pic>
        <p:nvPicPr>
          <p:cNvPr id="27" name="図 26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E4B21FEF-4840-6EF3-410B-7E2684317F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949" y="4915830"/>
            <a:ext cx="3857474" cy="19654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CF22EE1A-A1E6-E3E1-145B-01245BF4EB7A}"/>
              </a:ext>
            </a:extLst>
          </p:cNvPr>
          <p:cNvSpPr/>
          <p:nvPr/>
        </p:nvSpPr>
        <p:spPr>
          <a:xfrm>
            <a:off x="948378" y="5393656"/>
            <a:ext cx="3518095" cy="1269299"/>
          </a:xfrm>
          <a:prstGeom prst="roundRect">
            <a:avLst>
              <a:gd name="adj" fmla="val 4902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A6E8CDA-6D31-6853-B271-2BB44D364878}"/>
              </a:ext>
            </a:extLst>
          </p:cNvPr>
          <p:cNvSpPr txBox="1"/>
          <p:nvPr/>
        </p:nvSpPr>
        <p:spPr>
          <a:xfrm>
            <a:off x="2967735" y="2094218"/>
            <a:ext cx="567432" cy="204311"/>
          </a:xfrm>
          <a:prstGeom prst="wedgeRoundRectCallout">
            <a:avLst>
              <a:gd name="adj1" fmla="val -71960"/>
              <a:gd name="adj2" fmla="val 137092"/>
              <a:gd name="adj3" fmla="val 1666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払い戻し</a:t>
            </a:r>
            <a:endParaRPr kumimoji="1" lang="en-US" altLang="ja-JP" sz="1050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B796200-CD5A-B773-FD21-DC0D5366BB9D}"/>
              </a:ext>
            </a:extLst>
          </p:cNvPr>
          <p:cNvSpPr txBox="1"/>
          <p:nvPr/>
        </p:nvSpPr>
        <p:spPr>
          <a:xfrm>
            <a:off x="9563284" y="911643"/>
            <a:ext cx="792494" cy="204311"/>
          </a:xfrm>
          <a:prstGeom prst="wedgeRoundRectCallout">
            <a:avLst>
              <a:gd name="adj1" fmla="val -46720"/>
              <a:gd name="adj2" fmla="val 118444"/>
              <a:gd name="adj3" fmla="val 1666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新規レシート</a:t>
            </a:r>
            <a:endParaRPr kumimoji="1" lang="en-US" altLang="ja-JP" sz="1050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76C451D-2018-2467-ED2B-A8F3E01E852B}"/>
              </a:ext>
            </a:extLst>
          </p:cNvPr>
          <p:cNvSpPr txBox="1"/>
          <p:nvPr/>
        </p:nvSpPr>
        <p:spPr>
          <a:xfrm>
            <a:off x="768214" y="5169207"/>
            <a:ext cx="1310990" cy="204311"/>
          </a:xfrm>
          <a:prstGeom prst="wedgeRoundRectCallout">
            <a:avLst>
              <a:gd name="adj1" fmla="val 36409"/>
              <a:gd name="adj2" fmla="val 123106"/>
              <a:gd name="adj3" fmla="val 1666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商品単位で払い戻し</a:t>
            </a:r>
            <a:endParaRPr kumimoji="1" lang="en-US" altLang="ja-JP" sz="1050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36DE49-A5C2-9E3D-4AF8-C83BD52927C1}"/>
              </a:ext>
            </a:extLst>
          </p:cNvPr>
          <p:cNvSpPr txBox="1"/>
          <p:nvPr/>
        </p:nvSpPr>
        <p:spPr>
          <a:xfrm>
            <a:off x="2360805" y="5109074"/>
            <a:ext cx="1310990" cy="204311"/>
          </a:xfrm>
          <a:prstGeom prst="wedgeRoundRectCallout">
            <a:avLst>
              <a:gd name="adj1" fmla="val 38589"/>
              <a:gd name="adj2" fmla="val 151079"/>
              <a:gd name="adj3" fmla="val 1666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金額指定で払い戻し</a:t>
            </a:r>
            <a:endParaRPr kumimoji="1" lang="en-US" altLang="ja-JP" sz="1050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65415D1-1619-8FD6-70CF-DE19DF0491FB}"/>
              </a:ext>
            </a:extLst>
          </p:cNvPr>
          <p:cNvSpPr txBox="1"/>
          <p:nvPr/>
        </p:nvSpPr>
        <p:spPr>
          <a:xfrm>
            <a:off x="1641289" y="5816166"/>
            <a:ext cx="875829" cy="204311"/>
          </a:xfrm>
          <a:prstGeom prst="wedgeRoundRectCallout">
            <a:avLst>
              <a:gd name="adj1" fmla="val -52769"/>
              <a:gd name="adj2" fmla="val 113782"/>
              <a:gd name="adj3" fmla="val 1666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全額払い戻し</a:t>
            </a:r>
            <a:endParaRPr kumimoji="1" lang="en-US" altLang="ja-JP" sz="1050" dirty="0">
              <a:solidFill>
                <a:srgbClr val="FF0000"/>
              </a:solidFill>
            </a:endParaRP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79DD4C41-25E2-7C4E-12FD-A29A2E068893}"/>
              </a:ext>
            </a:extLst>
          </p:cNvPr>
          <p:cNvSpPr/>
          <p:nvPr/>
        </p:nvSpPr>
        <p:spPr>
          <a:xfrm>
            <a:off x="4069448" y="4923606"/>
            <a:ext cx="561975" cy="2799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EEB188BA-A809-559C-E7D7-E87B8F5F853F}"/>
              </a:ext>
            </a:extLst>
          </p:cNvPr>
          <p:cNvCxnSpPr>
            <a:cxnSpLocks/>
          </p:cNvCxnSpPr>
          <p:nvPr/>
        </p:nvCxnSpPr>
        <p:spPr>
          <a:xfrm flipV="1">
            <a:off x="3837824" y="5203597"/>
            <a:ext cx="314324" cy="202564"/>
          </a:xfrm>
          <a:prstGeom prst="line">
            <a:avLst/>
          </a:prstGeom>
          <a:ln w="28575">
            <a:solidFill>
              <a:srgbClr val="FF0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09A08E6-C22F-B898-3888-1268C8D7CC9A}"/>
              </a:ext>
            </a:extLst>
          </p:cNvPr>
          <p:cNvSpPr txBox="1"/>
          <p:nvPr/>
        </p:nvSpPr>
        <p:spPr>
          <a:xfrm>
            <a:off x="233362" y="728078"/>
            <a:ext cx="3701334" cy="110799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pPr marL="171450" indent="-171450">
              <a:buFont typeface="Yu Gothic" panose="020B0400000000000000" pitchFamily="50" charset="-128"/>
              <a:buChar char="※"/>
            </a:pPr>
            <a:r>
              <a:rPr kumimoji="1" lang="ja-JP" altLang="en-US" sz="1200" u="sng" dirty="0">
                <a:solidFill>
                  <a:srgbClr val="FF0000"/>
                </a:solidFill>
              </a:rPr>
              <a:t>交通系</a:t>
            </a:r>
            <a:r>
              <a:rPr kumimoji="1" lang="en-US" altLang="ja-JP" sz="1200" u="sng" dirty="0">
                <a:solidFill>
                  <a:srgbClr val="FF0000"/>
                </a:solidFill>
              </a:rPr>
              <a:t>IC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カードは、チャージの払い戻しができない</a:t>
            </a:r>
            <a:r>
              <a:rPr kumimoji="1" lang="ja-JP" altLang="en-US" sz="1200" dirty="0">
                <a:solidFill>
                  <a:srgbClr val="FF0000"/>
                </a:solidFill>
              </a:rPr>
              <a:t>。</a:t>
            </a:r>
            <a:br>
              <a:rPr kumimoji="1" lang="en-US" altLang="ja-JP" sz="1200" dirty="0">
                <a:solidFill>
                  <a:srgbClr val="FF0000"/>
                </a:solidFill>
              </a:rPr>
            </a:br>
            <a:r>
              <a:rPr kumimoji="1" lang="ja-JP" altLang="en-US" sz="1200" dirty="0">
                <a:solidFill>
                  <a:srgbClr val="FF0000"/>
                </a:solidFill>
              </a:rPr>
              <a:t>払い戻し処理を行い、現金で返金対応する。</a:t>
            </a:r>
            <a:br>
              <a:rPr kumimoji="1" lang="en-US" altLang="ja-JP" sz="1200" dirty="0">
                <a:solidFill>
                  <a:srgbClr val="FF0000"/>
                </a:solidFill>
              </a:rPr>
            </a:br>
            <a:r>
              <a:rPr kumimoji="1" lang="ja-JP" altLang="en-US" sz="1200" u="sng" dirty="0">
                <a:solidFill>
                  <a:srgbClr val="FF0000"/>
                </a:solidFill>
              </a:rPr>
              <a:t>手数料分の損失</a:t>
            </a:r>
            <a:r>
              <a:rPr kumimoji="1" lang="ja-JP" altLang="en-US" sz="1200" dirty="0">
                <a:solidFill>
                  <a:srgbClr val="FF0000"/>
                </a:solidFill>
              </a:rPr>
              <a:t>が発生するので、慎重に取り扱うこと。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 marL="171450" indent="-171450">
              <a:buFont typeface="Yu Gothic" panose="020B0400000000000000" pitchFamily="50" charset="-128"/>
              <a:buChar char="※"/>
            </a:pPr>
            <a:r>
              <a:rPr kumimoji="1" lang="ja-JP" altLang="en-US" sz="1200" dirty="0">
                <a:solidFill>
                  <a:srgbClr val="FF0000"/>
                </a:solidFill>
              </a:rPr>
              <a:t>レシートを回収すること。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 marL="171450" indent="-171450">
              <a:buFont typeface="Yu Gothic" panose="020B0400000000000000" pitchFamily="50" charset="-128"/>
              <a:buChar char="※"/>
            </a:pPr>
            <a:r>
              <a:rPr kumimoji="1" lang="ja-JP" altLang="en-US" sz="1200" dirty="0">
                <a:solidFill>
                  <a:srgbClr val="FF0000"/>
                </a:solidFill>
              </a:rPr>
              <a:t>払い戻した場合の売り上げレポートは、</a:t>
            </a:r>
            <a:br>
              <a:rPr kumimoji="1" lang="en-US" altLang="ja-JP" sz="1200" dirty="0">
                <a:solidFill>
                  <a:srgbClr val="FF0000"/>
                </a:solidFill>
              </a:rPr>
            </a:br>
            <a:r>
              <a:rPr kumimoji="1" lang="ja-JP" altLang="en-US" sz="1200" dirty="0">
                <a:solidFill>
                  <a:srgbClr val="FF0000"/>
                </a:solidFill>
              </a:rPr>
              <a:t>売上数は減らず、売上金額のみ減額されて記録される。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4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コンピューター関連の機械&#10;&#10;AI 生成コンテンツは誤りを含む可能性があります。">
            <a:extLst>
              <a:ext uri="{FF2B5EF4-FFF2-40B4-BE49-F238E27FC236}">
                <a16:creationId xmlns:a16="http://schemas.microsoft.com/office/drawing/2014/main" id="{D9EEE6CA-4A2D-C24B-267C-5991E0CEBB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63" y="729608"/>
            <a:ext cx="4968875" cy="331258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FF9566-DD5A-AB98-B467-2553D7756A6E}"/>
              </a:ext>
            </a:extLst>
          </p:cNvPr>
          <p:cNvSpPr txBox="1"/>
          <p:nvPr/>
        </p:nvSpPr>
        <p:spPr>
          <a:xfrm>
            <a:off x="233363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機器の接続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4AD64E-999B-C492-2A90-F408FBE133DF}"/>
              </a:ext>
            </a:extLst>
          </p:cNvPr>
          <p:cNvSpPr txBox="1"/>
          <p:nvPr/>
        </p:nvSpPr>
        <p:spPr>
          <a:xfrm>
            <a:off x="678610" y="991974"/>
            <a:ext cx="1006686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3F4D1B-FFDE-E1A1-2A50-14C35F2E85AC}"/>
              </a:ext>
            </a:extLst>
          </p:cNvPr>
          <p:cNvSpPr txBox="1"/>
          <p:nvPr/>
        </p:nvSpPr>
        <p:spPr>
          <a:xfrm>
            <a:off x="3031307" y="2172790"/>
            <a:ext cx="108363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/>
              <a:t>Android</a:t>
            </a:r>
            <a:r>
              <a:rPr kumimoji="1" lang="ja-JP" altLang="en-US" sz="1200" dirty="0"/>
              <a:t>タブレット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（</a:t>
            </a: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70D8EC-0DA5-B33A-87BC-2DB7C509D91B}"/>
              </a:ext>
            </a:extLst>
          </p:cNvPr>
          <p:cNvSpPr txBox="1"/>
          <p:nvPr/>
        </p:nvSpPr>
        <p:spPr>
          <a:xfrm>
            <a:off x="539087" y="2110618"/>
            <a:ext cx="1122102" cy="34624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/>
              <a:t>レシートプリンタ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/>
              <a:t>(EPSON</a:t>
            </a:r>
            <a:r>
              <a:rPr kumimoji="1" lang="ja-JP" altLang="en-US" sz="1050" dirty="0"/>
              <a:t> </a:t>
            </a:r>
            <a:r>
              <a:rPr kumimoji="1" lang="en-US" altLang="ja-JP" sz="1050" dirty="0"/>
              <a:t>TM-m10</a:t>
            </a:r>
            <a:r>
              <a:rPr kumimoji="1" lang="ja-JP" altLang="en-US" sz="1050" dirty="0"/>
              <a:t>）</a:t>
            </a:r>
            <a:endParaRPr kumimoji="1" lang="en-US" altLang="ja-JP" sz="105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41FDF93-AF2F-E9A0-D4BB-CEBDFD2EC925}"/>
              </a:ext>
            </a:extLst>
          </p:cNvPr>
          <p:cNvSpPr txBox="1"/>
          <p:nvPr/>
        </p:nvSpPr>
        <p:spPr>
          <a:xfrm>
            <a:off x="1838325" y="3433589"/>
            <a:ext cx="1441099" cy="34624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/>
              <a:t>モバイルバッテリー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/>
              <a:t>(Anker </a:t>
            </a:r>
            <a:r>
              <a:rPr kumimoji="1" lang="en-US" altLang="ja-JP" sz="1050" dirty="0" err="1"/>
              <a:t>PowerHouse</a:t>
            </a:r>
            <a:r>
              <a:rPr kumimoji="1" lang="en-US" altLang="ja-JP" sz="1050" dirty="0"/>
              <a:t> 90)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CE7465B-B5DF-3F6B-B700-19BC33A9CE6E}"/>
              </a:ext>
            </a:extLst>
          </p:cNvPr>
          <p:cNvCxnSpPr>
            <a:cxnSpLocks/>
          </p:cNvCxnSpPr>
          <p:nvPr/>
        </p:nvCxnSpPr>
        <p:spPr>
          <a:xfrm flipH="1">
            <a:off x="539087" y="2682240"/>
            <a:ext cx="279047" cy="678180"/>
          </a:xfrm>
          <a:prstGeom prst="line">
            <a:avLst/>
          </a:prstGeom>
          <a:ln w="28575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1A4C6C0-BBE9-41D1-C076-97847A3AE675}"/>
              </a:ext>
            </a:extLst>
          </p:cNvPr>
          <p:cNvCxnSpPr>
            <a:cxnSpLocks/>
          </p:cNvCxnSpPr>
          <p:nvPr/>
        </p:nvCxnSpPr>
        <p:spPr>
          <a:xfrm>
            <a:off x="539087" y="3360420"/>
            <a:ext cx="1064394" cy="0"/>
          </a:xfrm>
          <a:prstGeom prst="line">
            <a:avLst/>
          </a:prstGeom>
          <a:ln w="28575">
            <a:solidFill>
              <a:srgbClr val="FFC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074A5AC-4D6A-B5D7-8DE6-52EB19E52E98}"/>
              </a:ext>
            </a:extLst>
          </p:cNvPr>
          <p:cNvSpPr txBox="1"/>
          <p:nvPr/>
        </p:nvSpPr>
        <p:spPr>
          <a:xfrm>
            <a:off x="1801696" y="3048822"/>
            <a:ext cx="374756" cy="204311"/>
          </a:xfrm>
          <a:prstGeom prst="wedgeRoundRectCallout">
            <a:avLst>
              <a:gd name="adj1" fmla="val -79799"/>
              <a:gd name="adj2" fmla="val 97931"/>
              <a:gd name="adj3" fmla="val 16667"/>
            </a:avLst>
          </a:prstGeom>
          <a:solidFill>
            <a:schemeClr val="bg1"/>
          </a:solidFill>
          <a:ln w="1270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/>
              <a:t>100V</a:t>
            </a:r>
            <a:endParaRPr kumimoji="1" lang="en-US" altLang="ja-JP" sz="105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FD8D8ED-663D-C4B3-0413-956A5C91C95F}"/>
              </a:ext>
            </a:extLst>
          </p:cNvPr>
          <p:cNvSpPr txBox="1"/>
          <p:nvPr/>
        </p:nvSpPr>
        <p:spPr>
          <a:xfrm>
            <a:off x="1636824" y="2786469"/>
            <a:ext cx="794129" cy="204311"/>
          </a:xfrm>
          <a:prstGeom prst="wedgeRoundRectCallout">
            <a:avLst>
              <a:gd name="adj1" fmla="val -76235"/>
              <a:gd name="adj2" fmla="val 22873"/>
              <a:gd name="adj3" fmla="val 16667"/>
            </a:avLst>
          </a:prstGeom>
          <a:solidFill>
            <a:schemeClr val="bg1"/>
          </a:solidFill>
          <a:ln w="1270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 dirty="0"/>
              <a:t>長押しで</a:t>
            </a:r>
            <a:r>
              <a:rPr kumimoji="1" lang="en-US" altLang="ja-JP" sz="1200" dirty="0"/>
              <a:t>ON</a:t>
            </a:r>
            <a:endParaRPr kumimoji="1" lang="en-US" altLang="ja-JP" sz="1050" dirty="0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88D02C0-3BEE-701A-5364-7D0B048FB826}"/>
              </a:ext>
            </a:extLst>
          </p:cNvPr>
          <p:cNvCxnSpPr>
            <a:cxnSpLocks/>
          </p:cNvCxnSpPr>
          <p:nvPr/>
        </p:nvCxnSpPr>
        <p:spPr>
          <a:xfrm flipH="1" flipV="1">
            <a:off x="1661189" y="1318431"/>
            <a:ext cx="967711" cy="111435"/>
          </a:xfrm>
          <a:prstGeom prst="line">
            <a:avLst/>
          </a:prstGeom>
          <a:ln w="28575">
            <a:solidFill>
              <a:srgbClr val="00B0F0"/>
            </a:solidFill>
            <a:prstDash val="sysDot"/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CC7792C-A3FE-F701-289D-CBC6AD06F4BE}"/>
              </a:ext>
            </a:extLst>
          </p:cNvPr>
          <p:cNvSpPr txBox="1"/>
          <p:nvPr/>
        </p:nvSpPr>
        <p:spPr>
          <a:xfrm>
            <a:off x="1910615" y="1031775"/>
            <a:ext cx="648259" cy="204311"/>
          </a:xfrm>
          <a:prstGeom prst="wedgeRoundRectCallout">
            <a:avLst>
              <a:gd name="adj1" fmla="val -47239"/>
              <a:gd name="adj2" fmla="val 90472"/>
              <a:gd name="adj3" fmla="val 16667"/>
            </a:avLst>
          </a:prstGeom>
          <a:solidFill>
            <a:schemeClr val="bg1"/>
          </a:solidFill>
          <a:ln w="1270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 err="1"/>
              <a:t>bluetooth</a:t>
            </a:r>
            <a:endParaRPr kumimoji="1" lang="en-US" altLang="ja-JP" sz="1050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F6E963CE-84A0-73DA-CEF4-BC93D3D79E3F}"/>
              </a:ext>
            </a:extLst>
          </p:cNvPr>
          <p:cNvCxnSpPr>
            <a:cxnSpLocks/>
          </p:cNvCxnSpPr>
          <p:nvPr/>
        </p:nvCxnSpPr>
        <p:spPr>
          <a:xfrm flipV="1">
            <a:off x="4906249" y="1565688"/>
            <a:ext cx="198726" cy="1009872"/>
          </a:xfrm>
          <a:prstGeom prst="line">
            <a:avLst/>
          </a:prstGeom>
          <a:ln w="28575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CA49593-8BB7-0A70-E720-2B942AF6EB6C}"/>
              </a:ext>
            </a:extLst>
          </p:cNvPr>
          <p:cNvCxnSpPr>
            <a:cxnSpLocks/>
          </p:cNvCxnSpPr>
          <p:nvPr/>
        </p:nvCxnSpPr>
        <p:spPr>
          <a:xfrm flipH="1" flipV="1">
            <a:off x="1838325" y="1548227"/>
            <a:ext cx="3267075" cy="17461"/>
          </a:xfrm>
          <a:prstGeom prst="line">
            <a:avLst/>
          </a:prstGeom>
          <a:ln w="28575">
            <a:solidFill>
              <a:srgbClr val="FFC000"/>
            </a:solidFill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40D675E-8318-C22E-3E3C-356B1087E5AA}"/>
              </a:ext>
            </a:extLst>
          </p:cNvPr>
          <p:cNvSpPr txBox="1"/>
          <p:nvPr/>
        </p:nvSpPr>
        <p:spPr>
          <a:xfrm>
            <a:off x="4313237" y="2181588"/>
            <a:ext cx="496174" cy="204311"/>
          </a:xfrm>
          <a:prstGeom prst="wedgeRoundRectCallout">
            <a:avLst>
              <a:gd name="adj1" fmla="val 53936"/>
              <a:gd name="adj2" fmla="val 99796"/>
              <a:gd name="adj3" fmla="val 16667"/>
            </a:avLst>
          </a:prstGeom>
          <a:solidFill>
            <a:schemeClr val="bg1"/>
          </a:solidFill>
          <a:ln w="12700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200" dirty="0"/>
              <a:t>USB-C</a:t>
            </a:r>
            <a:endParaRPr kumimoji="1" lang="en-US" altLang="ja-JP" sz="105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AF067E9-9088-CA07-44C7-7C55E6BD1669}"/>
              </a:ext>
            </a:extLst>
          </p:cNvPr>
          <p:cNvSpPr txBox="1"/>
          <p:nvPr/>
        </p:nvSpPr>
        <p:spPr>
          <a:xfrm>
            <a:off x="5489576" y="250825"/>
            <a:ext cx="4968875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lt"/>
                <a:ea typeface="+mj-ea"/>
              </a:rPr>
              <a:t>機器の接続のトラブルシューティング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FFA7808-4D16-CC06-FA12-0918EB39FEC1}"/>
              </a:ext>
            </a:extLst>
          </p:cNvPr>
          <p:cNvSpPr txBox="1"/>
          <p:nvPr/>
        </p:nvSpPr>
        <p:spPr>
          <a:xfrm>
            <a:off x="5489576" y="837257"/>
            <a:ext cx="4962897" cy="535531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dirty="0">
                <a:latin typeface="+mj-lt"/>
                <a:ea typeface="+mj-ea"/>
              </a:rPr>
              <a:t>Square</a:t>
            </a:r>
            <a:r>
              <a:rPr kumimoji="1" lang="ja-JP" altLang="en-US" sz="1200" dirty="0">
                <a:latin typeface="+mj-lt"/>
                <a:ea typeface="+mj-ea"/>
              </a:rPr>
              <a:t>リーダーが接続されない</a:t>
            </a:r>
            <a:r>
              <a:rPr kumimoji="1" lang="ja-JP" altLang="en-US" sz="1200" dirty="0"/>
              <a:t>（</a:t>
            </a: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アプリの右上が「</a:t>
            </a:r>
            <a:r>
              <a:rPr kumimoji="1" lang="ja-JP" altLang="en-US" sz="1200" dirty="0">
                <a:solidFill>
                  <a:srgbClr val="FFC000"/>
                </a:solidFill>
              </a:rPr>
              <a:t>●</a:t>
            </a:r>
            <a:r>
              <a:rPr kumimoji="1" lang="ja-JP" altLang="en-US" sz="1200" dirty="0"/>
              <a:t>リーダー」）</a:t>
            </a:r>
            <a:endParaRPr kumimoji="1" lang="en-US" altLang="ja-JP" sz="1200" dirty="0"/>
          </a:p>
          <a:p>
            <a:pPr marL="171450" indent="-171450">
              <a:buFont typeface="Webdings" panose="05030102010509060703" pitchFamily="18" charset="2"/>
              <a:buChar char=""/>
            </a:pPr>
            <a:r>
              <a:rPr kumimoji="1" lang="en-US" altLang="ja-JP" sz="1200" dirty="0"/>
              <a:t>Android</a:t>
            </a:r>
            <a:r>
              <a:rPr kumimoji="1" lang="ja-JP" altLang="en-US" sz="1200" dirty="0"/>
              <a:t>タスクマネージャを開き、</a:t>
            </a: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アプリのタスクを終了する。</a:t>
            </a:r>
            <a:endParaRPr kumimoji="1" lang="en-US" altLang="ja-JP" sz="1200" dirty="0"/>
          </a:p>
          <a:p>
            <a:pPr marL="171450" indent="-171450">
              <a:buFont typeface="Webdings" panose="05030102010509060703" pitchFamily="18" charset="2"/>
              <a:buChar char=""/>
            </a:pPr>
            <a:r>
              <a:rPr kumimoji="1" lang="ja-JP" altLang="en-US" sz="1200" dirty="0"/>
              <a:t>起動中のタスクを全て終了し、</a:t>
            </a:r>
            <a:r>
              <a:rPr kumimoji="1" lang="en-US" altLang="ja-JP" sz="1200" dirty="0"/>
              <a:t>Android</a:t>
            </a:r>
            <a:r>
              <a:rPr kumimoji="1" lang="ja-JP" altLang="en-US" sz="1200" dirty="0"/>
              <a:t>を再起動する。</a:t>
            </a:r>
            <a:endParaRPr kumimoji="1" lang="en-US" altLang="ja-JP" sz="1200" dirty="0"/>
          </a:p>
          <a:p>
            <a:pPr marL="171450" indent="-171450">
              <a:buFont typeface="Webdings" panose="05030102010509060703" pitchFamily="18" charset="2"/>
              <a:buChar char=""/>
            </a:pP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リーダーの強制再起動</a:t>
            </a:r>
            <a:br>
              <a:rPr kumimoji="1" lang="en-US" altLang="ja-JP" sz="1200" dirty="0"/>
            </a:b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リーダーのボタンを押し続ける→緑点灯→オレンジ点滅→赤点滅</a:t>
            </a:r>
            <a:br>
              <a:rPr kumimoji="1" lang="en-US" altLang="ja-JP" sz="1200" dirty="0"/>
            </a:br>
            <a:r>
              <a:rPr kumimoji="1" lang="ja-JP" altLang="en-US" sz="1200" dirty="0"/>
              <a:t>→消灯→ボタンを離す→</a:t>
            </a:r>
            <a:r>
              <a:rPr kumimoji="1" lang="en-US" altLang="ja-JP" sz="1200" dirty="0"/>
              <a:t>10</a:t>
            </a:r>
            <a:r>
              <a:rPr kumimoji="1" lang="ja-JP" altLang="en-US" sz="1200" dirty="0"/>
              <a:t>～</a:t>
            </a:r>
            <a:r>
              <a:rPr kumimoji="1" lang="en-US" altLang="ja-JP" sz="1200" dirty="0"/>
              <a:t>20</a:t>
            </a:r>
            <a:r>
              <a:rPr kumimoji="1" lang="ja-JP" altLang="en-US" sz="1200" dirty="0"/>
              <a:t>秒ほど待つ</a:t>
            </a:r>
            <a:endParaRPr kumimoji="1" lang="en-US" altLang="ja-JP" sz="1200" dirty="0"/>
          </a:p>
          <a:p>
            <a:pPr marL="171450" indent="-171450">
              <a:buFont typeface="Webdings" panose="05030102010509060703" pitchFamily="18" charset="2"/>
              <a:buChar char=""/>
            </a:pPr>
            <a:r>
              <a:rPr kumimoji="1" lang="en-US" altLang="ja-JP" sz="1200" dirty="0"/>
              <a:t>Android</a:t>
            </a:r>
            <a:r>
              <a:rPr kumimoji="1" lang="ja-JP" altLang="en-US" sz="1200" dirty="0"/>
              <a:t>設定アプリ→</a:t>
            </a:r>
            <a:r>
              <a:rPr kumimoji="1" lang="en-US" altLang="ja-JP" sz="1200" dirty="0"/>
              <a:t>Bluetooth</a:t>
            </a:r>
            <a:r>
              <a:rPr kumimoji="1" lang="ja-JP" altLang="en-US" sz="1200" dirty="0"/>
              <a:t>→ペア設定済みの</a:t>
            </a: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リーダーを選択</a:t>
            </a:r>
            <a:br>
              <a:rPr kumimoji="1" lang="en-US" altLang="ja-JP" sz="1200" dirty="0"/>
            </a:br>
            <a:r>
              <a:rPr kumimoji="1" lang="ja-JP" altLang="en-US" sz="1200" dirty="0"/>
              <a:t>→削除</a:t>
            </a:r>
            <a:endParaRPr kumimoji="1" lang="en-US" altLang="ja-JP" sz="1200" dirty="0"/>
          </a:p>
          <a:p>
            <a:pPr marL="171450" indent="-171450">
              <a:buFont typeface="Webdings" panose="05030102010509060703" pitchFamily="18" charset="2"/>
              <a:buChar char=""/>
            </a:pP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アプリ→設定→ハードウェア→</a:t>
            </a: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リーダー→リーダーに接続</a:t>
            </a:r>
            <a:br>
              <a:rPr kumimoji="1" lang="en-US" altLang="ja-JP" sz="1200" dirty="0"/>
            </a:br>
            <a:r>
              <a:rPr kumimoji="1" lang="ja-JP" altLang="en-US" sz="1200" dirty="0"/>
              <a:t>リーダーボタン長押し→オレンジ点滅</a:t>
            </a:r>
            <a:br>
              <a:rPr kumimoji="1" lang="en-US" altLang="ja-JP" sz="1200" dirty="0"/>
            </a:br>
            <a:r>
              <a:rPr kumimoji="1" lang="en-US" altLang="ja-JP" sz="1200" dirty="0"/>
              <a:t>Android</a:t>
            </a:r>
            <a:r>
              <a:rPr kumimoji="1" lang="ja-JP" altLang="en-US" sz="1200" dirty="0"/>
              <a:t>設定アプリ→</a:t>
            </a:r>
            <a:r>
              <a:rPr kumimoji="1" lang="en-US" altLang="ja-JP" sz="1200" dirty="0"/>
              <a:t>Bluetooth</a:t>
            </a:r>
            <a:r>
              <a:rPr kumimoji="1" lang="ja-JP" altLang="en-US" sz="1200" dirty="0"/>
              <a:t>→新しいデバイスとペア設定</a:t>
            </a:r>
            <a:br>
              <a:rPr kumimoji="1" lang="en-US" altLang="ja-JP" sz="1200" dirty="0"/>
            </a:br>
            <a:r>
              <a:rPr kumimoji="1" lang="ja-JP" altLang="en-US" sz="1200" dirty="0"/>
              <a:t>→</a:t>
            </a:r>
            <a:r>
              <a:rPr kumimoji="1" lang="en-US" altLang="ja-JP" sz="1200" dirty="0"/>
              <a:t>Square Reader </a:t>
            </a:r>
            <a:r>
              <a:rPr kumimoji="1" lang="ja-JP" altLang="en-US" sz="1200" dirty="0"/>
              <a:t>（シリアル番号の下</a:t>
            </a:r>
            <a:r>
              <a:rPr kumimoji="1" lang="en-US" altLang="ja-JP" sz="1200" dirty="0"/>
              <a:t>4</a:t>
            </a:r>
            <a:r>
              <a:rPr kumimoji="1" lang="ja-JP" altLang="en-US" sz="1200" dirty="0"/>
              <a:t>桁）</a:t>
            </a:r>
            <a:endParaRPr kumimoji="1" lang="en-US" altLang="ja-JP" sz="1200" dirty="0"/>
          </a:p>
          <a:p>
            <a:r>
              <a:rPr kumimoji="1" lang="ja-JP" altLang="en-US" sz="1200" dirty="0"/>
              <a:t>だいたいこれらをやってると不意に改善する。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r>
              <a:rPr kumimoji="1" lang="ja-JP" altLang="en-US" sz="1200" dirty="0">
                <a:latin typeface="+mj-lt"/>
                <a:ea typeface="+mj-ea"/>
              </a:rPr>
              <a:t>交通系</a:t>
            </a:r>
            <a:r>
              <a:rPr kumimoji="1" lang="en-US" altLang="ja-JP" sz="1200" dirty="0">
                <a:latin typeface="+mj-lt"/>
                <a:ea typeface="+mj-ea"/>
              </a:rPr>
              <a:t>IC</a:t>
            </a:r>
            <a:r>
              <a:rPr kumimoji="1" lang="ja-JP" altLang="en-US" sz="1200" dirty="0">
                <a:latin typeface="+mj-lt"/>
                <a:ea typeface="+mj-ea"/>
              </a:rPr>
              <a:t>カード決済エラー</a:t>
            </a:r>
            <a:endParaRPr kumimoji="1" lang="en-US" altLang="ja-JP" sz="1200" dirty="0">
              <a:latin typeface="+mj-lt"/>
              <a:ea typeface="+mj-ea"/>
            </a:endParaRPr>
          </a:p>
          <a:p>
            <a:r>
              <a:rPr kumimoji="1" lang="ja-JP" altLang="en-US" sz="1200" dirty="0"/>
              <a:t>以下のいずれかの原因と思われる。</a:t>
            </a:r>
            <a:endParaRPr kumimoji="1" lang="en-US" altLang="ja-JP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リーダーからカードを早く離しすぎている。</a:t>
            </a:r>
            <a:endParaRPr kumimoji="1" lang="en-US" altLang="ja-JP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アプリの端末の通信が遅すぎる。</a:t>
            </a:r>
            <a:endParaRPr kumimoji="1" lang="en-US" altLang="ja-JP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 err="1"/>
              <a:t>ApplePay</a:t>
            </a:r>
            <a:r>
              <a:rPr kumimoji="1" lang="ja-JP" altLang="en-US" sz="1200" dirty="0"/>
              <a:t>の場合は、顧客端末側の通信が遅すぎる。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r>
              <a:rPr kumimoji="1" lang="ja-JP" altLang="en-US" sz="1200" dirty="0">
                <a:latin typeface="+mj-lt"/>
                <a:ea typeface="+mj-ea"/>
              </a:rPr>
              <a:t>雑感</a:t>
            </a:r>
            <a:endParaRPr kumimoji="1" lang="en-US" altLang="ja-JP" sz="1200" dirty="0">
              <a:latin typeface="+mj-lt"/>
              <a:ea typeface="+mj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Square</a:t>
            </a:r>
            <a:r>
              <a:rPr kumimoji="1" lang="ja-JP" altLang="en-US" sz="1200" dirty="0"/>
              <a:t>リーダーは複数の端末に接続させると不安定になりやすい気がする。 </a:t>
            </a:r>
            <a:br>
              <a:rPr kumimoji="1" lang="en-US" altLang="ja-JP" sz="1200" dirty="0"/>
            </a:br>
            <a:r>
              <a:rPr kumimoji="1" lang="ja-JP" altLang="en-US" sz="1200" dirty="0"/>
              <a:t>専用の端末を用意した方が安定して動作するような気がする。</a:t>
            </a:r>
            <a:endParaRPr kumimoji="1" lang="en-US" altLang="ja-JP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処理ミスを減らすためにオペレーションをルーチン化する方が良い気がする。</a:t>
            </a:r>
            <a:br>
              <a:rPr kumimoji="1" lang="en-US" altLang="ja-JP" sz="1200" dirty="0"/>
            </a:br>
            <a:r>
              <a:rPr kumimoji="1" lang="ja-JP" altLang="en-US" sz="1200" dirty="0"/>
              <a:t>注文→商品をタップ→商品を確認しつつ</a:t>
            </a:r>
            <a:r>
              <a:rPr kumimoji="1" lang="en-US" altLang="ja-JP" sz="1200" dirty="0"/>
              <a:t>[</a:t>
            </a:r>
            <a:r>
              <a:rPr kumimoji="1" lang="ja-JP" altLang="en-US" sz="1200" dirty="0"/>
              <a:t>お会計</a:t>
            </a:r>
            <a:r>
              <a:rPr kumimoji="1" lang="en-US" altLang="ja-JP" sz="1200" dirty="0"/>
              <a:t>]</a:t>
            </a:r>
            <a:r>
              <a:rPr kumimoji="1" lang="ja-JP" altLang="en-US" sz="1200" dirty="0"/>
              <a:t>タップ</a:t>
            </a:r>
            <a:br>
              <a:rPr kumimoji="1" lang="en-US" altLang="ja-JP" sz="1200" dirty="0"/>
            </a:br>
            <a:r>
              <a:rPr kumimoji="1" lang="ja-JP" altLang="en-US" sz="1200" dirty="0"/>
              <a:t>→決済方法を聞く「現金、交通系、クレカどれにしますか？」</a:t>
            </a:r>
            <a:br>
              <a:rPr kumimoji="1" lang="en-US" altLang="ja-JP" sz="1200" dirty="0"/>
            </a:br>
            <a:r>
              <a:rPr kumimoji="1" lang="ja-JP" altLang="en-US" sz="1200" dirty="0"/>
              <a:t>→（必要に応じて）決済方法をタップ</a:t>
            </a:r>
            <a:br>
              <a:rPr kumimoji="1" lang="en-US" altLang="ja-JP" sz="1200" dirty="0"/>
            </a:br>
            <a:r>
              <a:rPr kumimoji="1" lang="ja-JP" altLang="en-US" sz="1200" dirty="0"/>
              <a:t>→現金受け取り＋お釣り渡し／カードタップ</a:t>
            </a:r>
            <a:br>
              <a:rPr kumimoji="1" lang="en-US" altLang="ja-JP" sz="1200" dirty="0"/>
            </a:br>
            <a:r>
              <a:rPr kumimoji="1" lang="ja-JP" altLang="en-US" sz="1200" dirty="0"/>
              <a:t>→商品と一緒にレシートお渡し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77139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HGPｺﾞｼｯｸE+Arial Black/HGPｺﾞｼｯｸM+Arial">
      <a:majorFont>
        <a:latin typeface="Arial Black"/>
        <a:ea typeface="HGPｺﾞｼｯｸE"/>
        <a:cs typeface=""/>
      </a:majorFont>
      <a:minorFont>
        <a:latin typeface="Arial"/>
        <a:ea typeface="HGPｺﾞｼｯｸ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590</Words>
  <Application>Microsoft Office PowerPoint</Application>
  <PresentationFormat>ユーザー設定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Yu Gothic</vt:lpstr>
      <vt:lpstr>Arial</vt:lpstr>
      <vt:lpstr>Arial Black</vt:lpstr>
      <vt:lpstr>Webdings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Studio JamPack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StudioJamPack</dc:creator>
  <cp:lastModifiedBy>StudioJamPack</cp:lastModifiedBy>
  <cp:revision>5</cp:revision>
  <dcterms:created xsi:type="dcterms:W3CDTF">2025-09-08T06:53:25Z</dcterms:created>
  <dcterms:modified xsi:type="dcterms:W3CDTF">2025-09-08T14:59:06Z</dcterms:modified>
</cp:coreProperties>
</file>